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8" r:id="rId8"/>
    <p:sldId id="261" r:id="rId9"/>
    <p:sldId id="263" r:id="rId10"/>
    <p:sldId id="269" r:id="rId11"/>
    <p:sldId id="264" r:id="rId12"/>
    <p:sldId id="262" r:id="rId13"/>
    <p:sldId id="265" r:id="rId14"/>
    <p:sldId id="266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799" y="2801009"/>
            <a:ext cx="7772400" cy="1470025"/>
          </a:xfrm>
        </p:spPr>
        <p:txBody>
          <a:bodyPr/>
          <a:lstStyle/>
          <a:p>
            <a:r>
              <a:rPr sz="3600" b="1" dirty="0">
                <a:solidFill>
                  <a:srgbClr val="1F4E79"/>
                </a:solidFill>
              </a:rPr>
              <a:t>Modelo </a:t>
            </a:r>
            <a:r>
              <a:rPr sz="3600" b="1" dirty="0" err="1">
                <a:solidFill>
                  <a:srgbClr val="1F4E79"/>
                </a:solidFill>
              </a:rPr>
              <a:t>Predictivo</a:t>
            </a:r>
            <a:r>
              <a:rPr sz="3600" b="1" dirty="0">
                <a:solidFill>
                  <a:srgbClr val="1F4E79"/>
                </a:solidFill>
              </a:rPr>
              <a:t> de Alzheimer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89323"/>
            <a:ext cx="6400800" cy="1752600"/>
          </a:xfrm>
        </p:spPr>
        <p:txBody>
          <a:bodyPr/>
          <a:lstStyle/>
          <a:p>
            <a:r>
              <a:rPr dirty="0" err="1"/>
              <a:t>Análisis</a:t>
            </a:r>
            <a:r>
              <a:rPr dirty="0"/>
              <a:t> </a:t>
            </a:r>
            <a:r>
              <a:rPr dirty="0" err="1"/>
              <a:t>clínico</a:t>
            </a:r>
            <a:r>
              <a:rPr dirty="0"/>
              <a:t> con Machine Learning</a:t>
            </a:r>
          </a:p>
        </p:txBody>
      </p:sp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CB367D30-18FD-3950-AD4F-53D54B8DBF3C}"/>
              </a:ext>
            </a:extLst>
          </p:cNvPr>
          <p:cNvSpPr/>
          <p:nvPr/>
        </p:nvSpPr>
        <p:spPr>
          <a:xfrm>
            <a:off x="393192" y="3293705"/>
            <a:ext cx="978408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Flecha: hacia la izquierda 4">
            <a:extLst>
              <a:ext uri="{FF2B5EF4-FFF2-40B4-BE49-F238E27FC236}">
                <a16:creationId xmlns:a16="http://schemas.microsoft.com/office/drawing/2014/main" id="{9FDF5276-A354-2FA0-B739-1DEFFAC66944}"/>
              </a:ext>
            </a:extLst>
          </p:cNvPr>
          <p:cNvSpPr/>
          <p:nvPr/>
        </p:nvSpPr>
        <p:spPr>
          <a:xfrm>
            <a:off x="7772400" y="3293705"/>
            <a:ext cx="978408" cy="484632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Imagen 6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6873A5A2-DED1-6FC8-7DF2-213B21C0A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922" y="228966"/>
            <a:ext cx="2394155" cy="239415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2CCC4B0B-74AA-70C3-4280-A952676DA443}"/>
              </a:ext>
            </a:extLst>
          </p:cNvPr>
          <p:cNvSpPr txBox="1"/>
          <p:nvPr/>
        </p:nvSpPr>
        <p:spPr>
          <a:xfrm>
            <a:off x="319548" y="6271682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Carlos Yohn Echevarría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xplosión: 14 puntos 1">
            <a:extLst>
              <a:ext uri="{FF2B5EF4-FFF2-40B4-BE49-F238E27FC236}">
                <a16:creationId xmlns:a16="http://schemas.microsoft.com/office/drawing/2014/main" id="{5A369EC1-0D63-60C5-6656-B53B1A06C01C}"/>
              </a:ext>
            </a:extLst>
          </p:cNvPr>
          <p:cNvSpPr/>
          <p:nvPr/>
        </p:nvSpPr>
        <p:spPr>
          <a:xfrm>
            <a:off x="1714500" y="483570"/>
            <a:ext cx="5715000" cy="2316183"/>
          </a:xfrm>
          <a:prstGeom prst="irregularSeal2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¡WARNING!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E9FD756B-EAF1-BB3A-0971-CEAED8FF7F18}"/>
              </a:ext>
            </a:extLst>
          </p:cNvPr>
          <p:cNvSpPr txBox="1"/>
          <p:nvPr/>
        </p:nvSpPr>
        <p:spPr>
          <a:xfrm>
            <a:off x="1933575" y="3114676"/>
            <a:ext cx="527685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4400" dirty="0">
                <a:solidFill>
                  <a:schemeClr val="tx2"/>
                </a:solidFill>
              </a:rPr>
              <a:t>ClientID </a:t>
            </a:r>
            <a:r>
              <a:rPr sz="4400" dirty="0" err="1">
                <a:solidFill>
                  <a:schemeClr val="tx2"/>
                </a:solidFill>
              </a:rPr>
              <a:t>aparecía</a:t>
            </a:r>
            <a:r>
              <a:rPr sz="4400" dirty="0">
                <a:solidFill>
                  <a:schemeClr val="tx2"/>
                </a:solidFill>
              </a:rPr>
              <a:t> con </a:t>
            </a:r>
            <a:r>
              <a:rPr sz="4400" dirty="0" err="1">
                <a:solidFill>
                  <a:schemeClr val="tx2"/>
                </a:solidFill>
              </a:rPr>
              <a:t>alta</a:t>
            </a:r>
            <a:r>
              <a:rPr sz="4400" dirty="0">
                <a:solidFill>
                  <a:schemeClr val="tx2"/>
                </a:solidFill>
              </a:rPr>
              <a:t> </a:t>
            </a:r>
            <a:r>
              <a:rPr sz="4400" dirty="0" err="1">
                <a:solidFill>
                  <a:schemeClr val="tx2"/>
                </a:solidFill>
              </a:rPr>
              <a:t>importancia</a:t>
            </a:r>
            <a:endParaRPr lang="es-ES" sz="4400" dirty="0">
              <a:solidFill>
                <a:schemeClr val="tx2"/>
              </a:solidFill>
            </a:endParaRPr>
          </a:p>
          <a:p>
            <a:pPr algn="ctr"/>
            <a:r>
              <a:rPr sz="4400" dirty="0">
                <a:solidFill>
                  <a:schemeClr val="tx2"/>
                </a:solidFill>
              </a:rPr>
              <a:t> </a:t>
            </a:r>
            <a:r>
              <a:rPr sz="4400" dirty="0" err="1">
                <a:solidFill>
                  <a:schemeClr val="tx2"/>
                </a:solidFill>
              </a:rPr>
              <a:t>pese</a:t>
            </a:r>
            <a:r>
              <a:rPr sz="4400" dirty="0">
                <a:solidFill>
                  <a:schemeClr val="tx2"/>
                </a:solidFill>
              </a:rPr>
              <a:t> a no ser </a:t>
            </a:r>
            <a:r>
              <a:rPr sz="4400" dirty="0" err="1">
                <a:solidFill>
                  <a:schemeClr val="tx2"/>
                </a:solidFill>
              </a:rPr>
              <a:t>una</a:t>
            </a:r>
            <a:endParaRPr lang="es-ES" sz="4400" dirty="0">
              <a:solidFill>
                <a:schemeClr val="tx2"/>
              </a:solidFill>
            </a:endParaRPr>
          </a:p>
          <a:p>
            <a:pPr algn="ctr"/>
            <a:r>
              <a:rPr sz="4400" dirty="0">
                <a:solidFill>
                  <a:schemeClr val="tx2"/>
                </a:solidFill>
              </a:rPr>
              <a:t> variable </a:t>
            </a:r>
            <a:r>
              <a:rPr sz="4400" dirty="0" err="1">
                <a:solidFill>
                  <a:schemeClr val="tx2"/>
                </a:solidFill>
              </a:rPr>
              <a:t>clínica</a:t>
            </a:r>
            <a:r>
              <a:rPr sz="4400" dirty="0">
                <a:solidFill>
                  <a:schemeClr val="tx2"/>
                </a:solidFill>
              </a:rPr>
              <a:t> </a:t>
            </a:r>
            <a:r>
              <a:rPr sz="4400" dirty="0" err="1">
                <a:solidFill>
                  <a:schemeClr val="tx2"/>
                </a:solidFill>
              </a:rPr>
              <a:t>relevante</a:t>
            </a:r>
            <a:r>
              <a:rPr sz="2800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655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>
                <a:solidFill>
                  <a:srgbClr val="1F4E79"/>
                </a:solidFill>
              </a:rPr>
              <a:t>Resultados tras eliminar ClientID</a:t>
            </a:r>
          </a:p>
        </p:txBody>
      </p:sp>
      <p:pic>
        <p:nvPicPr>
          <p:cNvPr id="3" name="Picture 2" descr="cf960736-bbf6-4493-870c-c8ab4ed5355f.png"/>
          <p:cNvPicPr>
            <a:picLocks noChangeAspect="1"/>
          </p:cNvPicPr>
          <p:nvPr/>
        </p:nvPicPr>
        <p:blipFill>
          <a:blip r:embed="rId2"/>
          <a:srcRect l="13121" t="4740" r="12490" b="2818"/>
          <a:stretch>
            <a:fillRect/>
          </a:stretch>
        </p:blipFill>
        <p:spPr>
          <a:xfrm>
            <a:off x="423862" y="784816"/>
            <a:ext cx="8296275" cy="580026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solidFill>
                  <a:schemeClr val="tx2"/>
                </a:solidFill>
              </a:rPr>
              <a:t>Comparación</a:t>
            </a:r>
            <a:r>
              <a:rPr dirty="0">
                <a:solidFill>
                  <a:schemeClr val="tx2"/>
                </a:solidFill>
              </a:rPr>
              <a:t> de </a:t>
            </a:r>
            <a:r>
              <a:rPr dirty="0" err="1">
                <a:solidFill>
                  <a:schemeClr val="tx2"/>
                </a:solidFill>
              </a:rPr>
              <a:t>Modelos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50" y="1427163"/>
            <a:ext cx="5334000" cy="2505075"/>
          </a:xfrm>
        </p:spPr>
        <p:txBody>
          <a:bodyPr/>
          <a:lstStyle/>
          <a:p>
            <a:pPr marL="0" indent="0">
              <a:buNone/>
            </a:pPr>
            <a:r>
              <a:rPr sz="1800" dirty="0">
                <a:solidFill>
                  <a:srgbClr val="323232"/>
                </a:solidFill>
              </a:rPr>
              <a:t>Se </a:t>
            </a:r>
            <a:r>
              <a:rPr sz="1800" dirty="0" err="1">
                <a:solidFill>
                  <a:srgbClr val="323232"/>
                </a:solidFill>
              </a:rPr>
              <a:t>evaluaron</a:t>
            </a:r>
            <a:r>
              <a:rPr sz="1800" dirty="0">
                <a:solidFill>
                  <a:srgbClr val="323232"/>
                </a:solidFill>
              </a:rPr>
              <a:t> </a:t>
            </a:r>
            <a:r>
              <a:rPr sz="1800" dirty="0" err="1">
                <a:solidFill>
                  <a:srgbClr val="323232"/>
                </a:solidFill>
              </a:rPr>
              <a:t>distintos</a:t>
            </a:r>
            <a:r>
              <a:rPr sz="1800" dirty="0">
                <a:solidFill>
                  <a:srgbClr val="323232"/>
                </a:solidFill>
              </a:rPr>
              <a:t> </a:t>
            </a:r>
            <a:r>
              <a:rPr sz="1800" dirty="0" err="1">
                <a:solidFill>
                  <a:srgbClr val="323232"/>
                </a:solidFill>
              </a:rPr>
              <a:t>modelos</a:t>
            </a:r>
            <a:r>
              <a:rPr sz="1800" dirty="0">
                <a:solidFill>
                  <a:srgbClr val="323232"/>
                </a:solidFill>
              </a:rPr>
              <a:t> </a:t>
            </a:r>
            <a:r>
              <a:rPr sz="1800" dirty="0" err="1">
                <a:solidFill>
                  <a:srgbClr val="323232"/>
                </a:solidFill>
              </a:rPr>
              <a:t>en</a:t>
            </a:r>
            <a:r>
              <a:rPr sz="1800" dirty="0">
                <a:solidFill>
                  <a:srgbClr val="323232"/>
                </a:solidFill>
              </a:rPr>
              <a:t> un Pipeline </a:t>
            </a:r>
            <a:r>
              <a:rPr sz="1800" dirty="0" err="1">
                <a:solidFill>
                  <a:srgbClr val="323232"/>
                </a:solidFill>
              </a:rPr>
              <a:t>común</a:t>
            </a:r>
            <a:r>
              <a:rPr sz="1800" dirty="0">
                <a:solidFill>
                  <a:srgbClr val="323232"/>
                </a:solidFill>
              </a:rPr>
              <a:t>:</a:t>
            </a:r>
          </a:p>
          <a:p>
            <a:pPr marL="0" indent="0">
              <a:buNone/>
            </a:pPr>
            <a:r>
              <a:rPr sz="1800" dirty="0">
                <a:solidFill>
                  <a:srgbClr val="323232"/>
                </a:solidFill>
              </a:rPr>
              <a:t>• Random Forest (≈ 0.92)</a:t>
            </a:r>
            <a:r>
              <a:rPr lang="es-ES" sz="1800" dirty="0">
                <a:solidFill>
                  <a:srgbClr val="323232"/>
                </a:solidFill>
              </a:rPr>
              <a:t> - </a:t>
            </a:r>
            <a:r>
              <a:rPr lang="es-ES" sz="1800" dirty="0" err="1">
                <a:solidFill>
                  <a:srgbClr val="323232"/>
                </a:solidFill>
              </a:rPr>
              <a:t>accuracy</a:t>
            </a:r>
            <a:endParaRPr sz="1800" dirty="0">
              <a:solidFill>
                <a:srgbClr val="323232"/>
              </a:solidFill>
            </a:endParaRPr>
          </a:p>
          <a:p>
            <a:pPr marL="0" indent="0">
              <a:buNone/>
            </a:pPr>
            <a:r>
              <a:rPr sz="1800" dirty="0">
                <a:solidFill>
                  <a:srgbClr val="323232"/>
                </a:solidFill>
              </a:rPr>
              <a:t>• Gradient Boosting (≈ 0.95)</a:t>
            </a:r>
            <a:r>
              <a:rPr lang="es-ES" sz="1800" dirty="0">
                <a:solidFill>
                  <a:srgbClr val="323232"/>
                </a:solidFill>
              </a:rPr>
              <a:t> - </a:t>
            </a:r>
            <a:r>
              <a:rPr lang="es-ES" sz="1800" dirty="0" err="1">
                <a:solidFill>
                  <a:srgbClr val="323232"/>
                </a:solidFill>
              </a:rPr>
              <a:t>accuracy</a:t>
            </a:r>
            <a:endParaRPr sz="1800" dirty="0">
              <a:solidFill>
                <a:srgbClr val="323232"/>
              </a:solidFill>
            </a:endParaRPr>
          </a:p>
          <a:p>
            <a:pPr marL="0" indent="0">
              <a:buNone/>
            </a:pPr>
            <a:r>
              <a:rPr sz="1800" dirty="0">
                <a:solidFill>
                  <a:srgbClr val="323232"/>
                </a:solidFill>
              </a:rPr>
              <a:t>• SVM (≈ 0.83)</a:t>
            </a:r>
            <a:r>
              <a:rPr lang="es-ES" sz="1800" dirty="0">
                <a:solidFill>
                  <a:srgbClr val="323232"/>
                </a:solidFill>
              </a:rPr>
              <a:t> - </a:t>
            </a:r>
            <a:r>
              <a:rPr lang="es-ES" sz="1800" dirty="0" err="1">
                <a:solidFill>
                  <a:srgbClr val="323232"/>
                </a:solidFill>
              </a:rPr>
              <a:t>accuracy</a:t>
            </a:r>
            <a:endParaRPr sz="1800" dirty="0">
              <a:solidFill>
                <a:srgbClr val="323232"/>
              </a:solidFill>
            </a:endParaRPr>
          </a:p>
          <a:p>
            <a:pPr marL="0" indent="0">
              <a:buNone/>
            </a:pPr>
            <a:r>
              <a:rPr sz="1800" dirty="0">
                <a:solidFill>
                  <a:srgbClr val="323232"/>
                </a:solidFill>
              </a:rPr>
              <a:t>• Logistic Regression (≈ 0.83)</a:t>
            </a:r>
            <a:r>
              <a:rPr lang="es-ES" sz="1800" dirty="0">
                <a:solidFill>
                  <a:srgbClr val="323232"/>
                </a:solidFill>
              </a:rPr>
              <a:t> - </a:t>
            </a:r>
            <a:r>
              <a:rPr lang="es-ES" sz="1800" dirty="0" err="1">
                <a:solidFill>
                  <a:srgbClr val="323232"/>
                </a:solidFill>
              </a:rPr>
              <a:t>accuracy</a:t>
            </a:r>
            <a:endParaRPr sz="1800" dirty="0">
              <a:solidFill>
                <a:srgbClr val="323232"/>
              </a:solidFill>
            </a:endParaRPr>
          </a:p>
          <a:p>
            <a:endParaRPr sz="1800" dirty="0">
              <a:solidFill>
                <a:srgbClr val="323232"/>
              </a:solidFill>
            </a:endParaRPr>
          </a:p>
          <a:p>
            <a:pPr marL="0" indent="0">
              <a:buNone/>
            </a:pPr>
            <a:r>
              <a:rPr sz="1800" dirty="0">
                <a:solidFill>
                  <a:srgbClr val="323232"/>
                </a:solidFill>
              </a:rPr>
              <a:t>Gradient Boosting </a:t>
            </a:r>
            <a:r>
              <a:rPr sz="1800" dirty="0" err="1">
                <a:solidFill>
                  <a:srgbClr val="323232"/>
                </a:solidFill>
              </a:rPr>
              <a:t>ofreció</a:t>
            </a:r>
            <a:r>
              <a:rPr sz="1800" dirty="0">
                <a:solidFill>
                  <a:srgbClr val="323232"/>
                </a:solidFill>
              </a:rPr>
              <a:t> </a:t>
            </a:r>
            <a:r>
              <a:rPr sz="1800" dirty="0" err="1">
                <a:solidFill>
                  <a:srgbClr val="323232"/>
                </a:solidFill>
              </a:rPr>
              <a:t>el</a:t>
            </a:r>
            <a:r>
              <a:rPr sz="1800" dirty="0">
                <a:solidFill>
                  <a:srgbClr val="323232"/>
                </a:solidFill>
              </a:rPr>
              <a:t> </a:t>
            </a:r>
            <a:r>
              <a:rPr sz="1800" dirty="0" err="1">
                <a:solidFill>
                  <a:srgbClr val="323232"/>
                </a:solidFill>
              </a:rPr>
              <a:t>mejor</a:t>
            </a:r>
            <a:r>
              <a:rPr sz="1800" dirty="0">
                <a:solidFill>
                  <a:srgbClr val="323232"/>
                </a:solidFill>
              </a:rPr>
              <a:t> </a:t>
            </a:r>
            <a:r>
              <a:rPr sz="1800" dirty="0" err="1">
                <a:solidFill>
                  <a:srgbClr val="323232"/>
                </a:solidFill>
              </a:rPr>
              <a:t>rendimiento</a:t>
            </a:r>
            <a:r>
              <a:rPr sz="1800" dirty="0">
                <a:solidFill>
                  <a:srgbClr val="323232"/>
                </a:solidFill>
              </a:rPr>
              <a:t> global.</a:t>
            </a:r>
          </a:p>
        </p:txBody>
      </p:sp>
      <p:pic>
        <p:nvPicPr>
          <p:cNvPr id="5" name="Imagen 4" descr="Imagen que contiene transporte, rueda, motor&#10;&#10;El contenido generado por IA puede ser incorrecto.">
            <a:extLst>
              <a:ext uri="{FF2B5EF4-FFF2-40B4-BE49-F238E27FC236}">
                <a16:creationId xmlns:a16="http://schemas.microsoft.com/office/drawing/2014/main" id="{D568AF97-769F-CB9F-EE2D-9482DB70A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178299"/>
            <a:ext cx="2505075" cy="2505075"/>
          </a:xfrm>
          <a:prstGeom prst="rect">
            <a:avLst/>
          </a:prstGeom>
        </p:spPr>
      </p:pic>
      <p:pic>
        <p:nvPicPr>
          <p:cNvPr id="7" name="Imagen 6" descr="Una rueda de metal&#10;&#10;El contenido generado por IA puede ser incorrecto.">
            <a:extLst>
              <a:ext uri="{FF2B5EF4-FFF2-40B4-BE49-F238E27FC236}">
                <a16:creationId xmlns:a16="http://schemas.microsoft.com/office/drawing/2014/main" id="{11AD1171-B0FD-FA89-45F9-AFD3EE6C8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513" y="4017961"/>
            <a:ext cx="2119312" cy="1412875"/>
          </a:xfrm>
          <a:prstGeom prst="rect">
            <a:avLst/>
          </a:prstGeom>
        </p:spPr>
      </p:pic>
      <p:sp>
        <p:nvSpPr>
          <p:cNvPr id="8" name="Rectángulo: biselado 7">
            <a:extLst>
              <a:ext uri="{FF2B5EF4-FFF2-40B4-BE49-F238E27FC236}">
                <a16:creationId xmlns:a16="http://schemas.microsoft.com/office/drawing/2014/main" id="{8F9A52D9-3C21-3550-DBA0-463FECD775DC}"/>
              </a:ext>
            </a:extLst>
          </p:cNvPr>
          <p:cNvSpPr/>
          <p:nvPr/>
        </p:nvSpPr>
        <p:spPr>
          <a:xfrm>
            <a:off x="5488781" y="1573214"/>
            <a:ext cx="3371850" cy="5010148"/>
          </a:xfrm>
          <a:prstGeom prst="beve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" name="Imagen 9" descr="Imagen en blanco y negro de un grupo de personas en un barco&#10;&#10;El contenido generado por IA puede ser incorrecto.">
            <a:extLst>
              <a:ext uri="{FF2B5EF4-FFF2-40B4-BE49-F238E27FC236}">
                <a16:creationId xmlns:a16="http://schemas.microsoft.com/office/drawing/2014/main" id="{C2BE0B60-E60A-4F86-E223-2901F44CC84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7914" r="25703"/>
          <a:stretch>
            <a:fillRect/>
          </a:stretch>
        </p:blipFill>
        <p:spPr>
          <a:xfrm>
            <a:off x="6053138" y="2239537"/>
            <a:ext cx="2243137" cy="369453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14644" y="274320"/>
            <a:ext cx="551471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800" b="1" dirty="0" err="1">
                <a:solidFill>
                  <a:srgbClr val="1F4E79"/>
                </a:solidFill>
              </a:rPr>
              <a:t>Evaluación</a:t>
            </a:r>
            <a:r>
              <a:rPr sz="2800" b="1" dirty="0">
                <a:solidFill>
                  <a:srgbClr val="1F4E79"/>
                </a:solidFill>
              </a:rPr>
              <a:t> Final </a:t>
            </a:r>
            <a:r>
              <a:rPr lang="es-ES" sz="2800" b="1" dirty="0">
                <a:solidFill>
                  <a:srgbClr val="1F4E79"/>
                </a:solidFill>
              </a:rPr>
              <a:t>de modelos en</a:t>
            </a:r>
            <a:r>
              <a:rPr sz="2800" b="1" dirty="0">
                <a:solidFill>
                  <a:srgbClr val="1F4E79"/>
                </a:solidFill>
              </a:rPr>
              <a:t> Test</a:t>
            </a:r>
          </a:p>
        </p:txBody>
      </p:sp>
      <p:pic>
        <p:nvPicPr>
          <p:cNvPr id="3" name="Picture 2" descr="a3607e2f-34e2-43c6-a954-36ff030abe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1075748"/>
            <a:ext cx="8229600" cy="17639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6214348"/>
            <a:ext cx="822173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dirty="0">
                <a:solidFill>
                  <a:srgbClr val="323232"/>
                </a:solidFill>
              </a:rPr>
              <a:t>El </a:t>
            </a:r>
            <a:r>
              <a:rPr sz="1800" dirty="0" err="1">
                <a:solidFill>
                  <a:srgbClr val="323232"/>
                </a:solidFill>
              </a:rPr>
              <a:t>modelo</a:t>
            </a:r>
            <a:r>
              <a:rPr sz="1800" dirty="0">
                <a:solidFill>
                  <a:srgbClr val="323232"/>
                </a:solidFill>
              </a:rPr>
              <a:t> </a:t>
            </a:r>
            <a:r>
              <a:rPr sz="1800" dirty="0" err="1">
                <a:solidFill>
                  <a:srgbClr val="323232"/>
                </a:solidFill>
              </a:rPr>
              <a:t>alcanza</a:t>
            </a:r>
            <a:r>
              <a:rPr sz="1800" dirty="0">
                <a:solidFill>
                  <a:srgbClr val="323232"/>
                </a:solidFill>
              </a:rPr>
              <a:t> </a:t>
            </a:r>
            <a:r>
              <a:rPr sz="1800" dirty="0" err="1">
                <a:solidFill>
                  <a:srgbClr val="323232"/>
                </a:solidFill>
              </a:rPr>
              <a:t>una</a:t>
            </a:r>
            <a:r>
              <a:rPr sz="1800" dirty="0">
                <a:solidFill>
                  <a:srgbClr val="323232"/>
                </a:solidFill>
              </a:rPr>
              <a:t> accuracy </a:t>
            </a:r>
            <a:r>
              <a:rPr sz="1800" dirty="0" err="1">
                <a:solidFill>
                  <a:srgbClr val="323232"/>
                </a:solidFill>
              </a:rPr>
              <a:t>cercana</a:t>
            </a:r>
            <a:r>
              <a:rPr sz="1800" dirty="0">
                <a:solidFill>
                  <a:srgbClr val="323232"/>
                </a:solidFill>
              </a:rPr>
              <a:t> al 9</a:t>
            </a:r>
            <a:r>
              <a:rPr lang="es-ES" sz="1800" dirty="0">
                <a:solidFill>
                  <a:srgbClr val="323232"/>
                </a:solidFill>
              </a:rPr>
              <a:t>5</a:t>
            </a:r>
            <a:r>
              <a:rPr sz="1800" dirty="0">
                <a:solidFill>
                  <a:srgbClr val="323232"/>
                </a:solidFill>
              </a:rPr>
              <a:t>%, con </a:t>
            </a:r>
            <a:r>
              <a:rPr sz="1800" dirty="0" err="1">
                <a:solidFill>
                  <a:srgbClr val="323232"/>
                </a:solidFill>
              </a:rPr>
              <a:t>equilibrio</a:t>
            </a:r>
            <a:r>
              <a:rPr sz="1800" dirty="0">
                <a:solidFill>
                  <a:srgbClr val="323232"/>
                </a:solidFill>
              </a:rPr>
              <a:t> entre </a:t>
            </a:r>
            <a:r>
              <a:rPr sz="1800" dirty="0" err="1">
                <a:solidFill>
                  <a:srgbClr val="323232"/>
                </a:solidFill>
              </a:rPr>
              <a:t>precisión</a:t>
            </a:r>
            <a:r>
              <a:rPr sz="1800" dirty="0">
                <a:solidFill>
                  <a:srgbClr val="323232"/>
                </a:solidFill>
              </a:rPr>
              <a:t> y recall.</a:t>
            </a:r>
          </a:p>
        </p:txBody>
      </p:sp>
      <p:pic>
        <p:nvPicPr>
          <p:cNvPr id="6" name="Imagen 5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EDCF644F-CE6B-4177-1335-924620156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163" y="3043483"/>
            <a:ext cx="7325287" cy="31708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Bocadillo: ovalado 6">
            <a:extLst>
              <a:ext uri="{FF2B5EF4-FFF2-40B4-BE49-F238E27FC236}">
                <a16:creationId xmlns:a16="http://schemas.microsoft.com/office/drawing/2014/main" id="{EB31EB73-7FF0-0364-781D-365309BEB325}"/>
              </a:ext>
            </a:extLst>
          </p:cNvPr>
          <p:cNvSpPr/>
          <p:nvPr/>
        </p:nvSpPr>
        <p:spPr>
          <a:xfrm>
            <a:off x="1551494" y="2936725"/>
            <a:ext cx="2773439" cy="612648"/>
          </a:xfrm>
          <a:prstGeom prst="wedgeEllipse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0000"/>
              </a:solidFill>
            </a:endParaRPr>
          </a:p>
          <a:p>
            <a:pPr algn="ctr"/>
            <a:r>
              <a:rPr lang="es-ES" dirty="0" err="1">
                <a:solidFill>
                  <a:srgbClr val="FF0000"/>
                </a:solidFill>
              </a:rPr>
              <a:t>GradientBoosting</a:t>
            </a:r>
            <a:endParaRPr lang="es-ES" dirty="0">
              <a:solidFill>
                <a:srgbClr val="FF0000"/>
              </a:solidFill>
            </a:endParaRPr>
          </a:p>
          <a:p>
            <a:pPr algn="ctr"/>
            <a:endParaRPr lang="es-ES" dirty="0"/>
          </a:p>
        </p:txBody>
      </p:sp>
      <p:sp>
        <p:nvSpPr>
          <p:cNvPr id="8" name="Bocadillo: ovalado 7">
            <a:extLst>
              <a:ext uri="{FF2B5EF4-FFF2-40B4-BE49-F238E27FC236}">
                <a16:creationId xmlns:a16="http://schemas.microsoft.com/office/drawing/2014/main" id="{1806ED5F-F579-BB02-5B2D-5B2550D9A4B1}"/>
              </a:ext>
            </a:extLst>
          </p:cNvPr>
          <p:cNvSpPr/>
          <p:nvPr/>
        </p:nvSpPr>
        <p:spPr>
          <a:xfrm>
            <a:off x="4621310" y="2936725"/>
            <a:ext cx="2310644" cy="612648"/>
          </a:xfrm>
          <a:prstGeom prst="wedgeEllipse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0000"/>
              </a:solidFill>
            </a:endParaRPr>
          </a:p>
          <a:p>
            <a:pPr algn="ctr"/>
            <a:r>
              <a:rPr lang="es-ES" dirty="0" err="1">
                <a:solidFill>
                  <a:srgbClr val="FF0000"/>
                </a:solidFill>
              </a:rPr>
              <a:t>Random</a:t>
            </a:r>
            <a:r>
              <a:rPr lang="es-ES" dirty="0">
                <a:solidFill>
                  <a:srgbClr val="FF0000"/>
                </a:solidFill>
              </a:rPr>
              <a:t> Forest</a:t>
            </a:r>
          </a:p>
          <a:p>
            <a:pPr algn="ctr"/>
            <a:endParaRPr lang="es-ES" dirty="0"/>
          </a:p>
        </p:txBody>
      </p:sp>
      <p:sp>
        <p:nvSpPr>
          <p:cNvPr id="9" name="Bocadillo: ovalado 8">
            <a:extLst>
              <a:ext uri="{FF2B5EF4-FFF2-40B4-BE49-F238E27FC236}">
                <a16:creationId xmlns:a16="http://schemas.microsoft.com/office/drawing/2014/main" id="{CAF6703F-7FB6-94CC-0B88-E66F10709175}"/>
              </a:ext>
            </a:extLst>
          </p:cNvPr>
          <p:cNvSpPr/>
          <p:nvPr/>
        </p:nvSpPr>
        <p:spPr>
          <a:xfrm>
            <a:off x="7126935" y="2946413"/>
            <a:ext cx="1298759" cy="612648"/>
          </a:xfrm>
          <a:prstGeom prst="wedgeEllipse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F0000"/>
              </a:solidFill>
            </a:endParaRPr>
          </a:p>
          <a:p>
            <a:pPr algn="ctr"/>
            <a:r>
              <a:rPr lang="es-ES" dirty="0">
                <a:solidFill>
                  <a:srgbClr val="FF0000"/>
                </a:solidFill>
              </a:rPr>
              <a:t>SVM</a:t>
            </a:r>
          </a:p>
          <a:p>
            <a:pPr algn="ctr"/>
            <a:endParaRPr lang="es-E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0324" y="2172928"/>
            <a:ext cx="3664360" cy="4525963"/>
          </a:xfrm>
        </p:spPr>
        <p:txBody>
          <a:bodyPr/>
          <a:lstStyle/>
          <a:p>
            <a:pPr marL="0" indent="0">
              <a:buNone/>
            </a:pPr>
            <a:r>
              <a:rPr sz="1800" dirty="0">
                <a:solidFill>
                  <a:schemeClr val="tx2"/>
                </a:solidFill>
              </a:rPr>
              <a:t>• El </a:t>
            </a:r>
            <a:r>
              <a:rPr sz="1800" dirty="0" err="1">
                <a:solidFill>
                  <a:schemeClr val="tx2"/>
                </a:solidFill>
              </a:rPr>
              <a:t>modelo</a:t>
            </a:r>
            <a:r>
              <a:rPr sz="1800" dirty="0">
                <a:solidFill>
                  <a:schemeClr val="tx2"/>
                </a:solidFill>
              </a:rPr>
              <a:t> </a:t>
            </a:r>
            <a:r>
              <a:rPr sz="1800" dirty="0" err="1">
                <a:solidFill>
                  <a:schemeClr val="tx2"/>
                </a:solidFill>
              </a:rPr>
              <a:t>predice</a:t>
            </a:r>
            <a:r>
              <a:rPr sz="1800" dirty="0">
                <a:solidFill>
                  <a:schemeClr val="tx2"/>
                </a:solidFill>
              </a:rPr>
              <a:t> Alzheimer con </a:t>
            </a:r>
            <a:r>
              <a:rPr sz="1800" dirty="0" err="1">
                <a:solidFill>
                  <a:schemeClr val="tx2"/>
                </a:solidFill>
              </a:rPr>
              <a:t>alta</a:t>
            </a:r>
            <a:r>
              <a:rPr sz="1800" dirty="0">
                <a:solidFill>
                  <a:schemeClr val="tx2"/>
                </a:solidFill>
              </a:rPr>
              <a:t> </a:t>
            </a:r>
            <a:r>
              <a:rPr sz="1800" dirty="0" err="1">
                <a:solidFill>
                  <a:schemeClr val="tx2"/>
                </a:solidFill>
              </a:rPr>
              <a:t>fiabilidad</a:t>
            </a:r>
            <a:r>
              <a:rPr sz="1800" dirty="0">
                <a:solidFill>
                  <a:schemeClr val="tx2"/>
                </a:solidFill>
              </a:rPr>
              <a:t>.</a:t>
            </a:r>
            <a:endParaRPr lang="es-E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sz="1800" dirty="0">
              <a:solidFill>
                <a:srgbClr val="323232"/>
              </a:solidFill>
            </a:endParaRPr>
          </a:p>
          <a:p>
            <a:pPr marL="0" indent="0">
              <a:buNone/>
            </a:pPr>
            <a:r>
              <a:rPr sz="1800" dirty="0">
                <a:solidFill>
                  <a:schemeClr val="tx2"/>
                </a:solidFill>
              </a:rPr>
              <a:t>• Variables </a:t>
            </a:r>
            <a:r>
              <a:rPr sz="1800" dirty="0" err="1">
                <a:solidFill>
                  <a:schemeClr val="tx2"/>
                </a:solidFill>
              </a:rPr>
              <a:t>cognitivas</a:t>
            </a:r>
            <a:r>
              <a:rPr sz="1800" dirty="0">
                <a:solidFill>
                  <a:schemeClr val="tx2"/>
                </a:solidFill>
              </a:rPr>
              <a:t> y </a:t>
            </a:r>
            <a:r>
              <a:rPr sz="1800" dirty="0" err="1">
                <a:solidFill>
                  <a:schemeClr val="tx2"/>
                </a:solidFill>
              </a:rPr>
              <a:t>funcionales</a:t>
            </a:r>
            <a:r>
              <a:rPr sz="1800" dirty="0">
                <a:solidFill>
                  <a:schemeClr val="tx2"/>
                </a:solidFill>
              </a:rPr>
              <a:t> son </a:t>
            </a:r>
            <a:r>
              <a:rPr sz="1800" dirty="0" err="1">
                <a:solidFill>
                  <a:schemeClr val="tx2"/>
                </a:solidFill>
              </a:rPr>
              <a:t>determinantes</a:t>
            </a:r>
            <a:r>
              <a:rPr sz="1800" dirty="0">
                <a:solidFill>
                  <a:schemeClr val="tx2"/>
                </a:solidFill>
              </a:rPr>
              <a:t>.</a:t>
            </a:r>
            <a:endParaRPr lang="es-E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sz="1800" dirty="0">
              <a:solidFill>
                <a:srgbClr val="323232"/>
              </a:solidFill>
            </a:endParaRPr>
          </a:p>
          <a:p>
            <a:pPr marL="0" indent="0">
              <a:buNone/>
            </a:pPr>
            <a:r>
              <a:rPr sz="1800" dirty="0">
                <a:solidFill>
                  <a:schemeClr val="tx2"/>
                </a:solidFill>
              </a:rPr>
              <a:t>• La </a:t>
            </a:r>
            <a:r>
              <a:rPr sz="1800" dirty="0" err="1">
                <a:solidFill>
                  <a:schemeClr val="tx2"/>
                </a:solidFill>
              </a:rPr>
              <a:t>depuración</a:t>
            </a:r>
            <a:r>
              <a:rPr sz="1800" dirty="0">
                <a:solidFill>
                  <a:schemeClr val="tx2"/>
                </a:solidFill>
              </a:rPr>
              <a:t> de features </a:t>
            </a:r>
            <a:r>
              <a:rPr sz="1800" dirty="0" err="1">
                <a:solidFill>
                  <a:schemeClr val="tx2"/>
                </a:solidFill>
              </a:rPr>
              <a:t>mejora</a:t>
            </a:r>
            <a:r>
              <a:rPr sz="1800" dirty="0">
                <a:solidFill>
                  <a:schemeClr val="tx2"/>
                </a:solidFill>
              </a:rPr>
              <a:t> la </a:t>
            </a:r>
            <a:r>
              <a:rPr sz="1800" dirty="0" err="1">
                <a:solidFill>
                  <a:schemeClr val="tx2"/>
                </a:solidFill>
              </a:rPr>
              <a:t>robustez</a:t>
            </a:r>
            <a:r>
              <a:rPr sz="1800" dirty="0">
                <a:solidFill>
                  <a:schemeClr val="tx2"/>
                </a:solidFill>
              </a:rPr>
              <a:t>.</a:t>
            </a:r>
            <a:endParaRPr lang="es-E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sz="1800" dirty="0">
              <a:solidFill>
                <a:srgbClr val="323232"/>
              </a:solidFill>
            </a:endParaRPr>
          </a:p>
          <a:p>
            <a:pPr marL="0" indent="0">
              <a:buNone/>
            </a:pPr>
            <a:r>
              <a:rPr sz="1800" dirty="0">
                <a:solidFill>
                  <a:schemeClr val="tx2"/>
                </a:solidFill>
              </a:rPr>
              <a:t>• El </a:t>
            </a:r>
            <a:r>
              <a:rPr sz="1800" dirty="0" err="1">
                <a:solidFill>
                  <a:schemeClr val="tx2"/>
                </a:solidFill>
              </a:rPr>
              <a:t>enfoque</a:t>
            </a:r>
            <a:r>
              <a:rPr sz="1800" dirty="0">
                <a:solidFill>
                  <a:schemeClr val="tx2"/>
                </a:solidFill>
              </a:rPr>
              <a:t> es </a:t>
            </a:r>
            <a:r>
              <a:rPr sz="1800" dirty="0" err="1">
                <a:solidFill>
                  <a:schemeClr val="tx2"/>
                </a:solidFill>
              </a:rPr>
              <a:t>válido</a:t>
            </a:r>
            <a:r>
              <a:rPr sz="1800" dirty="0">
                <a:solidFill>
                  <a:schemeClr val="tx2"/>
                </a:solidFill>
              </a:rPr>
              <a:t> para </a:t>
            </a:r>
            <a:r>
              <a:rPr sz="1800" dirty="0" err="1">
                <a:solidFill>
                  <a:schemeClr val="tx2"/>
                </a:solidFill>
              </a:rPr>
              <a:t>apoyo</a:t>
            </a:r>
            <a:r>
              <a:rPr sz="1800" dirty="0">
                <a:solidFill>
                  <a:schemeClr val="tx2"/>
                </a:solidFill>
              </a:rPr>
              <a:t> a </a:t>
            </a:r>
            <a:r>
              <a:rPr sz="1800" dirty="0" err="1">
                <a:solidFill>
                  <a:schemeClr val="tx2"/>
                </a:solidFill>
              </a:rPr>
              <a:t>decisiones</a:t>
            </a:r>
            <a:r>
              <a:rPr sz="1800" dirty="0">
                <a:solidFill>
                  <a:schemeClr val="tx2"/>
                </a:solidFill>
              </a:rPr>
              <a:t> </a:t>
            </a:r>
            <a:r>
              <a:rPr sz="1800" dirty="0" err="1">
                <a:solidFill>
                  <a:schemeClr val="tx2"/>
                </a:solidFill>
              </a:rPr>
              <a:t>clínicas</a:t>
            </a:r>
            <a:r>
              <a:rPr sz="1800" dirty="0">
                <a:solidFill>
                  <a:schemeClr val="tx2"/>
                </a:solidFill>
              </a:rPr>
              <a:t>.</a:t>
            </a:r>
          </a:p>
        </p:txBody>
      </p:sp>
      <p:pic>
        <p:nvPicPr>
          <p:cNvPr id="5" name="Imagen 4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E76E80ED-41A1-AA0F-5931-963F33051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2236" y="1051487"/>
            <a:ext cx="5539249" cy="553924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71CA018-7A81-E9C4-A14A-A74DFFA28EB0}"/>
              </a:ext>
            </a:extLst>
          </p:cNvPr>
          <p:cNvSpPr txBox="1">
            <a:spLocks/>
          </p:cNvSpPr>
          <p:nvPr/>
        </p:nvSpPr>
        <p:spPr>
          <a:xfrm>
            <a:off x="406809" y="-130686"/>
            <a:ext cx="8330381" cy="19536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b="1" dirty="0">
                <a:solidFill>
                  <a:srgbClr val="1F4E79"/>
                </a:solidFill>
              </a:rPr>
              <a:t>Conclusiones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06646" y="291035"/>
            <a:ext cx="633070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800" b="1" dirty="0" err="1">
                <a:solidFill>
                  <a:srgbClr val="1F4E79"/>
                </a:solidFill>
              </a:rPr>
              <a:t>Distribución</a:t>
            </a:r>
            <a:r>
              <a:rPr sz="2800" b="1" dirty="0">
                <a:solidFill>
                  <a:srgbClr val="1F4E79"/>
                </a:solidFill>
              </a:rPr>
              <a:t> de </a:t>
            </a:r>
            <a:r>
              <a:rPr sz="2800" b="1" dirty="0" err="1">
                <a:solidFill>
                  <a:srgbClr val="1F4E79"/>
                </a:solidFill>
              </a:rPr>
              <a:t>pacientes</a:t>
            </a:r>
            <a:r>
              <a:rPr sz="2800" b="1" dirty="0">
                <a:solidFill>
                  <a:srgbClr val="1F4E79"/>
                </a:solidFill>
              </a:rPr>
              <a:t> </a:t>
            </a:r>
            <a:r>
              <a:rPr sz="2800" b="1" dirty="0" err="1">
                <a:solidFill>
                  <a:srgbClr val="1F4E79"/>
                </a:solidFill>
              </a:rPr>
              <a:t>por</a:t>
            </a:r>
            <a:r>
              <a:rPr sz="2800" b="1" dirty="0">
                <a:solidFill>
                  <a:srgbClr val="1F4E79"/>
                </a:solidFill>
              </a:rPr>
              <a:t> </a:t>
            </a:r>
            <a:r>
              <a:rPr sz="2800" b="1" dirty="0" err="1">
                <a:solidFill>
                  <a:srgbClr val="1F4E79"/>
                </a:solidFill>
              </a:rPr>
              <a:t>diagnóstico</a:t>
            </a:r>
            <a:endParaRPr sz="2800" b="1" dirty="0">
              <a:solidFill>
                <a:srgbClr val="1F4E79"/>
              </a:solidFill>
            </a:endParaRPr>
          </a:p>
        </p:txBody>
      </p:sp>
      <p:pic>
        <p:nvPicPr>
          <p:cNvPr id="3" name="Picture 2" descr="1eaba711-971c-4709-96bd-b3979bc36546.png"/>
          <p:cNvPicPr>
            <a:picLocks noChangeAspect="1"/>
          </p:cNvPicPr>
          <p:nvPr/>
        </p:nvPicPr>
        <p:blipFill>
          <a:blip r:embed="rId2"/>
          <a:srcRect l="15656" t="5398"/>
          <a:stretch>
            <a:fillRect/>
          </a:stretch>
        </p:blipFill>
        <p:spPr>
          <a:xfrm>
            <a:off x="99060" y="993059"/>
            <a:ext cx="8055820" cy="5676162"/>
          </a:xfrm>
          <a:prstGeom prst="rect">
            <a:avLst/>
          </a:prstGeom>
        </p:spPr>
      </p:pic>
      <p:pic>
        <p:nvPicPr>
          <p:cNvPr id="6" name="Imagen 5" descr="Icono&#10;&#10;El contenido generado por IA puede ser incorrecto.">
            <a:extLst>
              <a:ext uri="{FF2B5EF4-FFF2-40B4-BE49-F238E27FC236}">
                <a16:creationId xmlns:a16="http://schemas.microsoft.com/office/drawing/2014/main" id="{24DCEAB3-EC61-8550-A30B-10D886B68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179" y="1994871"/>
            <a:ext cx="2868257" cy="28682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73349" y="274320"/>
            <a:ext cx="559730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800" b="1" dirty="0" err="1">
                <a:solidFill>
                  <a:srgbClr val="1F4E79"/>
                </a:solidFill>
              </a:rPr>
              <a:t>Puntuación</a:t>
            </a:r>
            <a:r>
              <a:rPr sz="2800" b="1" dirty="0">
                <a:solidFill>
                  <a:srgbClr val="1F4E79"/>
                </a:solidFill>
              </a:rPr>
              <a:t> </a:t>
            </a:r>
            <a:r>
              <a:rPr sz="2800" b="1" dirty="0" err="1">
                <a:solidFill>
                  <a:srgbClr val="1F4E79"/>
                </a:solidFill>
              </a:rPr>
              <a:t>cognitiva</a:t>
            </a:r>
            <a:r>
              <a:rPr sz="2800" b="1" dirty="0">
                <a:solidFill>
                  <a:srgbClr val="1F4E79"/>
                </a:solidFill>
              </a:rPr>
              <a:t> media (MMSE)</a:t>
            </a:r>
          </a:p>
        </p:txBody>
      </p:sp>
      <p:pic>
        <p:nvPicPr>
          <p:cNvPr id="3" name="Picture 2" descr="83175133-759b-498c-aa24-72550102141c.png"/>
          <p:cNvPicPr>
            <a:picLocks noChangeAspect="1"/>
          </p:cNvPicPr>
          <p:nvPr/>
        </p:nvPicPr>
        <p:blipFill>
          <a:blip r:embed="rId2"/>
          <a:srcRect l="11857" t="6543"/>
          <a:stretch>
            <a:fillRect/>
          </a:stretch>
        </p:blipFill>
        <p:spPr>
          <a:xfrm>
            <a:off x="0" y="1150375"/>
            <a:ext cx="8514738" cy="5707625"/>
          </a:xfrm>
          <a:prstGeom prst="rect">
            <a:avLst/>
          </a:prstGeom>
        </p:spPr>
      </p:pic>
      <p:pic>
        <p:nvPicPr>
          <p:cNvPr id="6" name="Imagen 5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5C23F192-91B7-9530-89A5-5BDCCACC4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360" y="1573160"/>
            <a:ext cx="3746091" cy="37460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67898" y="253602"/>
            <a:ext cx="420820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800" b="1" dirty="0" err="1">
                <a:solidFill>
                  <a:srgbClr val="1F4E79"/>
                </a:solidFill>
              </a:rPr>
              <a:t>Capacidad</a:t>
            </a:r>
            <a:r>
              <a:rPr sz="2800" b="1" dirty="0">
                <a:solidFill>
                  <a:srgbClr val="1F4E79"/>
                </a:solidFill>
              </a:rPr>
              <a:t> </a:t>
            </a:r>
            <a:r>
              <a:rPr sz="2800" b="1" dirty="0" err="1">
                <a:solidFill>
                  <a:srgbClr val="1F4E79"/>
                </a:solidFill>
              </a:rPr>
              <a:t>funcional</a:t>
            </a:r>
            <a:r>
              <a:rPr sz="2800" b="1" dirty="0">
                <a:solidFill>
                  <a:srgbClr val="1F4E79"/>
                </a:solidFill>
              </a:rPr>
              <a:t> media</a:t>
            </a:r>
          </a:p>
        </p:txBody>
      </p:sp>
      <p:pic>
        <p:nvPicPr>
          <p:cNvPr id="3" name="Picture 2" descr="964015cc-f000-48c9-8b15-4191d13ad648.png"/>
          <p:cNvPicPr>
            <a:picLocks noChangeAspect="1"/>
          </p:cNvPicPr>
          <p:nvPr/>
        </p:nvPicPr>
        <p:blipFill>
          <a:blip r:embed="rId2"/>
          <a:srcRect l="17436" t="4558"/>
          <a:stretch>
            <a:fillRect/>
          </a:stretch>
        </p:blipFill>
        <p:spPr>
          <a:xfrm>
            <a:off x="99059" y="1325582"/>
            <a:ext cx="7339043" cy="47802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621792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dirty="0">
                <a:solidFill>
                  <a:srgbClr val="323232"/>
                </a:solidFill>
              </a:rPr>
              <a:t>La </a:t>
            </a:r>
            <a:r>
              <a:rPr sz="1800" dirty="0" err="1">
                <a:solidFill>
                  <a:srgbClr val="323232"/>
                </a:solidFill>
              </a:rPr>
              <a:t>pérdida</a:t>
            </a:r>
            <a:r>
              <a:rPr sz="1800" dirty="0">
                <a:solidFill>
                  <a:srgbClr val="323232"/>
                </a:solidFill>
              </a:rPr>
              <a:t> de </a:t>
            </a:r>
            <a:r>
              <a:rPr sz="1800" dirty="0" err="1">
                <a:solidFill>
                  <a:srgbClr val="323232"/>
                </a:solidFill>
              </a:rPr>
              <a:t>autonomía</a:t>
            </a:r>
            <a:r>
              <a:rPr sz="1800" dirty="0">
                <a:solidFill>
                  <a:srgbClr val="323232"/>
                </a:solidFill>
              </a:rPr>
              <a:t> </a:t>
            </a:r>
            <a:r>
              <a:rPr sz="1800" dirty="0" err="1">
                <a:solidFill>
                  <a:srgbClr val="323232"/>
                </a:solidFill>
              </a:rPr>
              <a:t>funcional</a:t>
            </a:r>
            <a:r>
              <a:rPr sz="1800" dirty="0">
                <a:solidFill>
                  <a:srgbClr val="323232"/>
                </a:solidFill>
              </a:rPr>
              <a:t> es un </a:t>
            </a:r>
            <a:r>
              <a:rPr sz="1800" dirty="0" err="1">
                <a:solidFill>
                  <a:srgbClr val="323232"/>
                </a:solidFill>
              </a:rPr>
              <a:t>indicador</a:t>
            </a:r>
            <a:r>
              <a:rPr sz="1800" dirty="0">
                <a:solidFill>
                  <a:srgbClr val="323232"/>
                </a:solidFill>
              </a:rPr>
              <a:t> clave </a:t>
            </a:r>
            <a:r>
              <a:rPr sz="1800" dirty="0" err="1">
                <a:solidFill>
                  <a:srgbClr val="323232"/>
                </a:solidFill>
              </a:rPr>
              <a:t>en</a:t>
            </a:r>
            <a:r>
              <a:rPr sz="1800" dirty="0">
                <a:solidFill>
                  <a:srgbClr val="323232"/>
                </a:solidFill>
              </a:rPr>
              <a:t> </a:t>
            </a:r>
            <a:r>
              <a:rPr sz="1800" dirty="0" err="1">
                <a:solidFill>
                  <a:srgbClr val="323232"/>
                </a:solidFill>
              </a:rPr>
              <a:t>el</a:t>
            </a:r>
            <a:r>
              <a:rPr sz="1800" dirty="0">
                <a:solidFill>
                  <a:srgbClr val="323232"/>
                </a:solidFill>
              </a:rPr>
              <a:t> </a:t>
            </a:r>
            <a:r>
              <a:rPr sz="1800" dirty="0" err="1">
                <a:solidFill>
                  <a:srgbClr val="323232"/>
                </a:solidFill>
              </a:rPr>
              <a:t>diagnóstico</a:t>
            </a:r>
            <a:r>
              <a:rPr sz="1800" dirty="0">
                <a:solidFill>
                  <a:srgbClr val="323232"/>
                </a:solidFill>
              </a:rPr>
              <a:t>.</a:t>
            </a:r>
          </a:p>
        </p:txBody>
      </p:sp>
      <p:pic>
        <p:nvPicPr>
          <p:cNvPr id="6" name="Imagen 5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AE277A17-BECD-4854-A240-75DBC58C7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116" y="1325582"/>
            <a:ext cx="4834884" cy="3224196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9298279A-469D-1F5F-6041-75BB6E46FEA2}"/>
              </a:ext>
            </a:extLst>
          </p:cNvPr>
          <p:cNvSpPr/>
          <p:nvPr/>
        </p:nvSpPr>
        <p:spPr>
          <a:xfrm>
            <a:off x="5372100" y="4661866"/>
            <a:ext cx="3672841" cy="136014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Autonomía del Paciente</a:t>
            </a:r>
          </a:p>
          <a:p>
            <a:pPr algn="ctr"/>
            <a:endParaRPr lang="es-ES" dirty="0"/>
          </a:p>
        </p:txBody>
      </p:sp>
      <p:sp>
        <p:nvSpPr>
          <p:cNvPr id="8" name="Flecha: hacia abajo 7">
            <a:extLst>
              <a:ext uri="{FF2B5EF4-FFF2-40B4-BE49-F238E27FC236}">
                <a16:creationId xmlns:a16="http://schemas.microsoft.com/office/drawing/2014/main" id="{BE7A1C93-2535-98E8-30C3-EA8244953353}"/>
              </a:ext>
            </a:extLst>
          </p:cNvPr>
          <p:cNvSpPr/>
          <p:nvPr/>
        </p:nvSpPr>
        <p:spPr>
          <a:xfrm rot="20981210">
            <a:off x="6216815" y="4014070"/>
            <a:ext cx="478310" cy="67160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1683" y="274320"/>
            <a:ext cx="442063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800" b="1" dirty="0" err="1">
                <a:solidFill>
                  <a:srgbClr val="1F4E79"/>
                </a:solidFill>
              </a:rPr>
              <a:t>Comportamiento</a:t>
            </a:r>
            <a:r>
              <a:rPr sz="2800" b="1" dirty="0">
                <a:solidFill>
                  <a:srgbClr val="1F4E79"/>
                </a:solidFill>
              </a:rPr>
              <a:t> y memoria</a:t>
            </a:r>
          </a:p>
        </p:txBody>
      </p:sp>
      <p:pic>
        <p:nvPicPr>
          <p:cNvPr id="3" name="Picture 2" descr="fdff6c36-fae8-4e48-8cfe-0701c1c57a7b.png"/>
          <p:cNvPicPr>
            <a:picLocks noChangeAspect="1"/>
          </p:cNvPicPr>
          <p:nvPr/>
        </p:nvPicPr>
        <p:blipFill>
          <a:blip r:embed="rId2"/>
          <a:srcRect l="12569" t="1083" r="837" b="1334"/>
          <a:stretch>
            <a:fillRect/>
          </a:stretch>
        </p:blipFill>
        <p:spPr>
          <a:xfrm>
            <a:off x="-1" y="1158240"/>
            <a:ext cx="8107681" cy="5494020"/>
          </a:xfrm>
          <a:prstGeom prst="rect">
            <a:avLst/>
          </a:prstGeom>
        </p:spPr>
      </p:pic>
      <p:pic>
        <p:nvPicPr>
          <p:cNvPr id="6" name="Imagen 5" descr="Imagen que contiene persona, interior, sostener, mujer&#10;&#10;El contenido generado por IA puede ser incorrecto.">
            <a:extLst>
              <a:ext uri="{FF2B5EF4-FFF2-40B4-BE49-F238E27FC236}">
                <a16:creationId xmlns:a16="http://schemas.microsoft.com/office/drawing/2014/main" id="{5F886638-7FE0-789F-D3CB-67E13E109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1965960"/>
            <a:ext cx="3733800" cy="3733800"/>
          </a:xfrm>
          <a:prstGeom prst="rect">
            <a:avLst/>
          </a:prstGeom>
        </p:spPr>
      </p:pic>
      <p:sp>
        <p:nvSpPr>
          <p:cNvPr id="7" name="Rectángulo: biselado 6">
            <a:extLst>
              <a:ext uri="{FF2B5EF4-FFF2-40B4-BE49-F238E27FC236}">
                <a16:creationId xmlns:a16="http://schemas.microsoft.com/office/drawing/2014/main" id="{E355E6EF-58A0-1832-B908-E9F0EDC85498}"/>
              </a:ext>
            </a:extLst>
          </p:cNvPr>
          <p:cNvSpPr/>
          <p:nvPr/>
        </p:nvSpPr>
        <p:spPr>
          <a:xfrm>
            <a:off x="5442205" y="5699760"/>
            <a:ext cx="3625595" cy="1042416"/>
          </a:xfrm>
          <a:prstGeom prst="beve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Problemas de Comportamiento</a:t>
            </a:r>
          </a:p>
          <a:p>
            <a:pPr algn="ctr"/>
            <a:r>
              <a:rPr lang="es-ES" dirty="0"/>
              <a:t>Problemas de Memoria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Texto&#10;&#10;El contenido generado por IA puede ser incorrecto.">
            <a:extLst>
              <a:ext uri="{FF2B5EF4-FFF2-40B4-BE49-F238E27FC236}">
                <a16:creationId xmlns:a16="http://schemas.microsoft.com/office/drawing/2014/main" id="{D58A55B7-B427-277B-5E27-AD6161398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sp>
        <p:nvSpPr>
          <p:cNvPr id="2" name="Globo: línea 1">
            <a:extLst>
              <a:ext uri="{FF2B5EF4-FFF2-40B4-BE49-F238E27FC236}">
                <a16:creationId xmlns:a16="http://schemas.microsoft.com/office/drawing/2014/main" id="{87BBA65A-B78E-45E8-E0B6-B7A4D315EA51}"/>
              </a:ext>
            </a:extLst>
          </p:cNvPr>
          <p:cNvSpPr/>
          <p:nvPr/>
        </p:nvSpPr>
        <p:spPr>
          <a:xfrm rot="16200000">
            <a:off x="1442122" y="-711143"/>
            <a:ext cx="3864078" cy="5856634"/>
          </a:xfrm>
          <a:prstGeom prst="borderCallout1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8EAE0A0D-0325-2A1A-CA5A-5B414471F4DF}"/>
              </a:ext>
            </a:extLst>
          </p:cNvPr>
          <p:cNvSpPr/>
          <p:nvPr/>
        </p:nvSpPr>
        <p:spPr>
          <a:xfrm rot="794047">
            <a:off x="1457989" y="4796833"/>
            <a:ext cx="5714016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Imagen 7" descr="Gráfico, Gráfico de rectángulos&#10;&#10;El contenido generado por IA puede ser incorrecto.">
            <a:extLst>
              <a:ext uri="{FF2B5EF4-FFF2-40B4-BE49-F238E27FC236}">
                <a16:creationId xmlns:a16="http://schemas.microsoft.com/office/drawing/2014/main" id="{59C59A54-322B-EBCA-BE9A-7EF1676FA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492" y="416301"/>
            <a:ext cx="5600997" cy="365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117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Gráfico&#10;&#10;El contenido generado por IA puede ser incorrecto.">
            <a:extLst>
              <a:ext uri="{FF2B5EF4-FFF2-40B4-BE49-F238E27FC236}">
                <a16:creationId xmlns:a16="http://schemas.microsoft.com/office/drawing/2014/main" id="{3ACA54DD-C8CE-64AE-BF5B-258C487793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37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768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66" y="2358308"/>
            <a:ext cx="8903467" cy="2141384"/>
          </a:xfrm>
        </p:spPr>
        <p:txBody>
          <a:bodyPr>
            <a:normAutofit/>
          </a:bodyPr>
          <a:lstStyle/>
          <a:p>
            <a:r>
              <a:rPr sz="5400" b="1" dirty="0" err="1">
                <a:solidFill>
                  <a:srgbClr val="1F4E79"/>
                </a:solidFill>
              </a:rPr>
              <a:t>Construcción</a:t>
            </a:r>
            <a:r>
              <a:rPr sz="5400" b="1" dirty="0">
                <a:solidFill>
                  <a:srgbClr val="1F4E79"/>
                </a:solidFill>
              </a:rPr>
              <a:t> del Modelo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791e387f-f70a-49ad-8e44-9d69bf9ea6c9.png"/>
          <p:cNvPicPr>
            <a:picLocks noChangeAspect="1"/>
          </p:cNvPicPr>
          <p:nvPr/>
        </p:nvPicPr>
        <p:blipFill>
          <a:blip r:embed="rId2"/>
          <a:srcRect l="16670" t="28095" r="16044" b="1585"/>
          <a:stretch>
            <a:fillRect/>
          </a:stretch>
        </p:blipFill>
        <p:spPr>
          <a:xfrm>
            <a:off x="705070" y="1638300"/>
            <a:ext cx="7733860" cy="46427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27306" y="274320"/>
            <a:ext cx="5489388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4000" b="1" dirty="0" err="1">
                <a:solidFill>
                  <a:srgbClr val="1F4E79"/>
                </a:solidFill>
              </a:rPr>
              <a:t>Importancia</a:t>
            </a:r>
            <a:r>
              <a:rPr sz="4000" b="1" dirty="0">
                <a:solidFill>
                  <a:srgbClr val="1F4E79"/>
                </a:solidFill>
              </a:rPr>
              <a:t> de Variables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200</Words>
  <Application>Microsoft Office PowerPoint</Application>
  <PresentationFormat>Presentación en pantalla (4:3)</PresentationFormat>
  <Paragraphs>42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Modelo Predictivo de Alzheimer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Construcción del Modelo</vt:lpstr>
      <vt:lpstr>Presentación de PowerPoint</vt:lpstr>
      <vt:lpstr>Presentación de PowerPoint</vt:lpstr>
      <vt:lpstr>Presentación de PowerPoint</vt:lpstr>
      <vt:lpstr>Comparación de Modelos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Carlos Yohn Echevarría</cp:lastModifiedBy>
  <cp:revision>4</cp:revision>
  <dcterms:created xsi:type="dcterms:W3CDTF">2013-01-27T09:14:16Z</dcterms:created>
  <dcterms:modified xsi:type="dcterms:W3CDTF">2026-01-14T14:51:48Z</dcterms:modified>
  <cp:category/>
</cp:coreProperties>
</file>

<file path=docProps/thumbnail.jpeg>
</file>